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71" r:id="rId6"/>
    <p:sldId id="261" r:id="rId7"/>
    <p:sldId id="260" r:id="rId8"/>
    <p:sldId id="262" r:id="rId9"/>
    <p:sldId id="263" r:id="rId10"/>
    <p:sldId id="264" r:id="rId11"/>
    <p:sldId id="265" r:id="rId12"/>
    <p:sldId id="269" r:id="rId13"/>
    <p:sldId id="270" r:id="rId14"/>
    <p:sldId id="266"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894" autoAdjust="0"/>
  </p:normalViewPr>
  <p:slideViewPr>
    <p:cSldViewPr snapToGrid="0">
      <p:cViewPr varScale="1">
        <p:scale>
          <a:sx n="65" d="100"/>
          <a:sy n="65" d="100"/>
        </p:scale>
        <p:origin x="9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53BD10-250A-4F87-B43F-A357FD6223F9}" type="datetimeFigureOut">
              <a:rPr lang="en-US" smtClean="0"/>
              <a:t>3/14/2019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C2A50E-FDFD-433E-B0A7-CF91D047EC17}" type="slidenum">
              <a:rPr lang="en-US" smtClean="0"/>
              <a:t>‹#›</a:t>
            </a:fld>
            <a:endParaRPr lang="en-US"/>
          </a:p>
        </p:txBody>
      </p:sp>
    </p:spTree>
    <p:extLst>
      <p:ext uri="{BB962C8B-B14F-4D97-AF65-F5344CB8AC3E}">
        <p14:creationId xmlns:p14="http://schemas.microsoft.com/office/powerpoint/2010/main" val="1090567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common network</a:t>
            </a:r>
            <a:r>
              <a:rPr lang="en-US" baseline="0" dirty="0"/>
              <a:t> devices for both the house and enterprise include; </a:t>
            </a:r>
          </a:p>
          <a:p>
            <a:r>
              <a:rPr lang="en-US" b="1" dirty="0"/>
              <a:t>DSL Modem</a:t>
            </a:r>
          </a:p>
          <a:p>
            <a:r>
              <a:rPr lang="en-US" dirty="0"/>
              <a:t>This converts digital signals into analogue signals that are suitable for sending over a telephone line. It is usually built into the Internet/broadband router and not normally purchased as a separate component.</a:t>
            </a:r>
          </a:p>
          <a:p>
            <a:r>
              <a:rPr lang="en-US" b="1" i="0" dirty="0">
                <a:solidFill>
                  <a:srgbClr val="303030"/>
                </a:solidFill>
                <a:effectLst/>
                <a:latin typeface="Gudea"/>
              </a:rPr>
              <a:t>Firewall </a:t>
            </a:r>
            <a:br>
              <a:rPr lang="en-US" b="1" i="0" dirty="0">
                <a:solidFill>
                  <a:srgbClr val="303030"/>
                </a:solidFill>
                <a:effectLst/>
                <a:latin typeface="Gudea"/>
              </a:rPr>
            </a:br>
            <a:endParaRPr lang="en-US" b="1" i="0" dirty="0">
              <a:solidFill>
                <a:srgbClr val="303030"/>
              </a:solidFill>
              <a:effectLst/>
              <a:latin typeface="Gudea"/>
            </a:endParaRPr>
          </a:p>
          <a:p>
            <a:r>
              <a:rPr lang="en-US" b="0" i="0" dirty="0">
                <a:solidFill>
                  <a:srgbClr val="303030"/>
                </a:solidFill>
                <a:effectLst/>
                <a:latin typeface="Gudea"/>
              </a:rPr>
              <a:t>A firewall functions like a router except that it blocks traffic from the external network according to user configured rules</a:t>
            </a:r>
          </a:p>
          <a:p>
            <a:r>
              <a:rPr lang="en-US" b="1" i="0" dirty="0">
                <a:solidFill>
                  <a:srgbClr val="303030"/>
                </a:solidFill>
                <a:effectLst/>
                <a:latin typeface="Gudea"/>
              </a:rPr>
              <a:t>ICS (Internet Connection Sharing)-</a:t>
            </a:r>
          </a:p>
          <a:p>
            <a:r>
              <a:rPr lang="en-US" b="0" i="0" dirty="0">
                <a:solidFill>
                  <a:srgbClr val="303030"/>
                </a:solidFill>
                <a:effectLst/>
                <a:latin typeface="Gudea"/>
              </a:rPr>
              <a:t>Internet connection sharing allows you to share an Internet connection with other computers on a Local/home Network.</a:t>
            </a:r>
          </a:p>
          <a:p>
            <a:r>
              <a:rPr lang="en-US" b="0" i="0" dirty="0">
                <a:solidFill>
                  <a:srgbClr val="303030"/>
                </a:solidFill>
                <a:effectLst/>
                <a:latin typeface="Gudea"/>
              </a:rPr>
              <a:t>It requires that one computer be designated as the sharing computer (the computer with the Internet connection).</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2</a:t>
            </a:fld>
            <a:endParaRPr lang="en-US"/>
          </a:p>
        </p:txBody>
      </p:sp>
    </p:spTree>
    <p:extLst>
      <p:ext uri="{BB962C8B-B14F-4D97-AF65-F5344CB8AC3E}">
        <p14:creationId xmlns:p14="http://schemas.microsoft.com/office/powerpoint/2010/main" val="2176958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Network Hub</a:t>
            </a:r>
          </a:p>
          <a:p>
            <a:r>
              <a:rPr lang="en-US" dirty="0"/>
              <a:t>A hub connects two or more computers together (like switch in diagram above).</a:t>
            </a:r>
          </a:p>
          <a:p>
            <a:r>
              <a:rPr lang="en-US" dirty="0"/>
              <a:t>Hubs are effectively multi port repeaters and operate at the physical layer (level one). They do not examine the network traffic. They are being replaced today by the switches.</a:t>
            </a:r>
          </a:p>
          <a:p>
            <a:r>
              <a:rPr lang="en-US" b="1" dirty="0"/>
              <a:t>Network Bridge</a:t>
            </a:r>
          </a:p>
          <a:p>
            <a:r>
              <a:rPr lang="en-US" dirty="0"/>
              <a:t>A bridge connects two network segments together and is a selective repeater. It examines the MAC address of the traffic it sees and learns which network segments contain the various MAC address</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3</a:t>
            </a:fld>
            <a:endParaRPr lang="en-US"/>
          </a:p>
        </p:txBody>
      </p:sp>
    </p:spTree>
    <p:extLst>
      <p:ext uri="{BB962C8B-B14F-4D97-AF65-F5344CB8AC3E}">
        <p14:creationId xmlns:p14="http://schemas.microsoft.com/office/powerpoint/2010/main" val="604222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Routers</a:t>
            </a:r>
          </a:p>
          <a:p>
            <a:r>
              <a:rPr lang="en-US" dirty="0"/>
              <a:t>A router connects networks together. Routers operate at the networking level of the TC protocol stack.</a:t>
            </a:r>
            <a:br>
              <a:rPr lang="en-US" dirty="0"/>
            </a:br>
            <a:r>
              <a:rPr lang="en-US" dirty="0"/>
              <a:t>On Home networks the router is responsible for connecting the home network to the Internet and provides several important networking services like:</a:t>
            </a:r>
          </a:p>
          <a:p>
            <a:r>
              <a:rPr lang="en-US" dirty="0"/>
              <a:t>DHCP</a:t>
            </a:r>
          </a:p>
          <a:p>
            <a:r>
              <a:rPr lang="en-US" dirty="0"/>
              <a:t>DNS</a:t>
            </a:r>
          </a:p>
          <a:p>
            <a:r>
              <a:rPr lang="en-US" b="1" dirty="0" smtClean="0"/>
              <a:t>Network </a:t>
            </a:r>
            <a:r>
              <a:rPr lang="en-US" b="1" dirty="0"/>
              <a:t>Switch</a:t>
            </a:r>
          </a:p>
          <a:p>
            <a:r>
              <a:rPr lang="en-US" dirty="0"/>
              <a:t>A switch Connects two or more computers together and used today in preference to a hub or bridge.</a:t>
            </a:r>
          </a:p>
          <a:p>
            <a:r>
              <a:rPr lang="en-US" dirty="0"/>
              <a:t>Like a bridge a switch learns about MAC address connected to each port and will only send data on that port that is addressed to those MAC addresses.</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4</a:t>
            </a:fld>
            <a:endParaRPr lang="en-US"/>
          </a:p>
        </p:txBody>
      </p:sp>
    </p:spTree>
    <p:extLst>
      <p:ext uri="{BB962C8B-B14F-4D97-AF65-F5344CB8AC3E}">
        <p14:creationId xmlns:p14="http://schemas.microsoft.com/office/powerpoint/2010/main" val="931977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Virtual private network (VPN) access</a:t>
            </a:r>
          </a:p>
          <a:p>
            <a:r>
              <a:rPr lang="en-US" dirty="0" smtClean="0"/>
              <a:t>You can configure VPN access requirements on a mobile device. It is critical that all connections to your enterprise environment do so through a VPN, and setting the policies on behalf of the user makes it that much easier for the user to be in compliance with your policies.</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5</a:t>
            </a:fld>
            <a:endParaRPr lang="en-US"/>
          </a:p>
        </p:txBody>
      </p:sp>
    </p:spTree>
    <p:extLst>
      <p:ext uri="{BB962C8B-B14F-4D97-AF65-F5344CB8AC3E}">
        <p14:creationId xmlns:p14="http://schemas.microsoft.com/office/powerpoint/2010/main" val="970999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While many enterprise devices can be installed in a large home network, a few if any home network devices can fit into a large enterprise network.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cost of a deice is also considered relative to the size of the network it will serve.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Wireless network devices are implemented into a network based on the size of the network that the user intends </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6</a:t>
            </a:fld>
            <a:endParaRPr lang="en-US"/>
          </a:p>
        </p:txBody>
      </p:sp>
    </p:spTree>
    <p:extLst>
      <p:ext uri="{BB962C8B-B14F-4D97-AF65-F5344CB8AC3E}">
        <p14:creationId xmlns:p14="http://schemas.microsoft.com/office/powerpoint/2010/main" val="2722490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Wireless</a:t>
            </a:r>
            <a:r>
              <a:rPr lang="en-US" baseline="0" dirty="0"/>
              <a:t> devices are mostly interchangeable in both home networks and enterprise networks</a:t>
            </a:r>
            <a:endParaRPr lang="en-US" dirty="0"/>
          </a:p>
          <a:p>
            <a:r>
              <a:rPr lang="en-US" dirty="0"/>
              <a:t>Some</a:t>
            </a:r>
            <a:r>
              <a:rPr lang="en-US" baseline="0" dirty="0"/>
              <a:t> of the h</a:t>
            </a:r>
            <a:r>
              <a:rPr lang="en-US" dirty="0"/>
              <a:t>ome wireless devices that</a:t>
            </a:r>
            <a:r>
              <a:rPr lang="en-US" baseline="0" dirty="0"/>
              <a:t> are more fitting in home networks include; </a:t>
            </a:r>
          </a:p>
          <a:p>
            <a:r>
              <a:rPr lang="en-US" b="1" dirty="0"/>
              <a:t>Wireless Access Point</a:t>
            </a:r>
          </a:p>
          <a:p>
            <a:r>
              <a:rPr lang="en-US" dirty="0"/>
              <a:t>A wireless access point connects wireless devices to an Ethernet network, and to each other. It effectively does the same job as a hub/switch but for wireless devices. It only services a small area and therefore more suitable for home networks than large enterprise networks </a:t>
            </a:r>
          </a:p>
          <a:p>
            <a:r>
              <a:rPr lang="en-US" b="1" dirty="0"/>
              <a:t>Modem</a:t>
            </a:r>
          </a:p>
          <a:p>
            <a:r>
              <a:rPr lang="en-US" dirty="0"/>
              <a:t>This converts digital signals into analogue signals that are suitable for sending over a telephone line. More often than not the modem only serves one computer or few when inbuilt in a broadband therefore only suable for home networks. </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7</a:t>
            </a:fld>
            <a:endParaRPr lang="en-US"/>
          </a:p>
        </p:txBody>
      </p:sp>
    </p:spTree>
    <p:extLst>
      <p:ext uri="{BB962C8B-B14F-4D97-AF65-F5344CB8AC3E}">
        <p14:creationId xmlns:p14="http://schemas.microsoft.com/office/powerpoint/2010/main" val="3994704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of the h</a:t>
            </a:r>
            <a:r>
              <a:rPr lang="en-US" dirty="0"/>
              <a:t>ome wireless devices that</a:t>
            </a:r>
            <a:r>
              <a:rPr lang="en-US" baseline="0" dirty="0"/>
              <a:t> are more fitting in enterprise networks include; </a:t>
            </a:r>
          </a:p>
          <a:p>
            <a:r>
              <a:rPr lang="en-US" b="1" dirty="0"/>
              <a:t>Wide Area Network </a:t>
            </a:r>
          </a:p>
          <a:p>
            <a:r>
              <a:rPr lang="en-US" dirty="0"/>
              <a:t>An enterprise WAN is a corporate network that connects geographically dispersed users areas that could be anywhere in the world. This covers a very large area and unnecessarily expensive for a home network. </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8</a:t>
            </a:fld>
            <a:endParaRPr lang="en-US"/>
          </a:p>
        </p:txBody>
      </p:sp>
    </p:spTree>
    <p:extLst>
      <p:ext uri="{BB962C8B-B14F-4D97-AF65-F5344CB8AC3E}">
        <p14:creationId xmlns:p14="http://schemas.microsoft.com/office/powerpoint/2010/main" val="3562256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Radio waves are used in a wireless network just as they are used in televisions, mobile phones, and radios. Communication in a wireless network is very similar to two way radio communication.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Basically, first a computers wireless adapter changes the data into radio signals and then transmits these signals through the use of an antenna. Then a wireless router receives the signal and decodes it. </a:t>
            </a:r>
          </a:p>
          <a:p>
            <a:r>
              <a:rPr lang="en-US" dirty="0"/>
              <a:t>It then sends the information through a wired Ethernet connection to the internet. This procedure also works backwards in which the router receives information from the internet and sends it to the computer.</a:t>
            </a:r>
          </a:p>
          <a:p>
            <a:endParaRPr lang="en-US" dirty="0"/>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9</a:t>
            </a:fld>
            <a:endParaRPr lang="en-US"/>
          </a:p>
        </p:txBody>
      </p:sp>
    </p:spTree>
    <p:extLst>
      <p:ext uri="{BB962C8B-B14F-4D97-AF65-F5344CB8AC3E}">
        <p14:creationId xmlns:p14="http://schemas.microsoft.com/office/powerpoint/2010/main" val="6028842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process of sending and receiving radio signals through wireless networks involves two devices, the transmitter and the receiver. The receiver picks up the waves with its antenna or aerial and turns the electric signal back into sound where it can be heard.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transmit sound by radio, the transmitter adds a high frequency carrier wave to the sound signal. This makes the amplitude of the carrier wave change, but the frequency stays the same. This is called Amplitude Modulation. </a:t>
            </a:r>
          </a:p>
          <a:p>
            <a:r>
              <a:rPr lang="en-US" dirty="0"/>
              <a:t>This form of modulation produces frequencies which are the ‘sum and the difference’ of the carrier and modulation frequencies. These frequencies are sometimes called sidebands</a:t>
            </a:r>
          </a:p>
        </p:txBody>
      </p:sp>
      <p:sp>
        <p:nvSpPr>
          <p:cNvPr id="4" name="Slide Number Placeholder 3"/>
          <p:cNvSpPr>
            <a:spLocks noGrp="1"/>
          </p:cNvSpPr>
          <p:nvPr>
            <p:ph type="sldNum" sz="quarter" idx="10"/>
          </p:nvPr>
        </p:nvSpPr>
        <p:spPr/>
        <p:txBody>
          <a:bodyPr/>
          <a:lstStyle/>
          <a:p>
            <a:fld id="{62C2A50E-FDFD-433E-B0A7-CF91D047EC17}" type="slidenum">
              <a:rPr lang="en-US" smtClean="0"/>
              <a:t>10</a:t>
            </a:fld>
            <a:endParaRPr lang="en-US"/>
          </a:p>
        </p:txBody>
      </p:sp>
    </p:spTree>
    <p:extLst>
      <p:ext uri="{BB962C8B-B14F-4D97-AF65-F5344CB8AC3E}">
        <p14:creationId xmlns:p14="http://schemas.microsoft.com/office/powerpoint/2010/main" val="21639154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802 is the current wireless networking standard.</a:t>
            </a:r>
            <a:r>
              <a:rPr lang="en-US" baseline="0" dirty="0"/>
              <a:t> </a:t>
            </a:r>
            <a:r>
              <a:rPr lang="en-US" dirty="0"/>
              <a:t>802.11 represents the IEEE designation for wireless networking. Several wireless networking specifications exist under the 802.11 banner.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IEEE 802.11:</a:t>
            </a:r>
            <a:r>
              <a:rPr lang="en-US" dirty="0"/>
              <a:t> There were actually two variations on the initial 802.11 wireless standard. Both offered 1 or 2Mbps transmission speeds and the same RF of 2.4GHz. The difference between the two was in how data traveled through the RF media. One used FHSS, and the other used DSSS.</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11</a:t>
            </a:fld>
            <a:endParaRPr lang="en-US"/>
          </a:p>
        </p:txBody>
      </p:sp>
    </p:spTree>
    <p:extLst>
      <p:ext uri="{BB962C8B-B14F-4D97-AF65-F5344CB8AC3E}">
        <p14:creationId xmlns:p14="http://schemas.microsoft.com/office/powerpoint/2010/main" val="1453604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IEEE 802.11a:</a:t>
            </a:r>
            <a:r>
              <a:rPr lang="en-US" dirty="0" smtClean="0"/>
              <a:t> In terms of speed, the 802.11a standard was far ahead of the original 802.11 standards. 802.11a specified speeds of up to 54Mbps in the 5GHz band, but most commonly, communication takes place at 6Mbps, 12Mbps, or 24Mbps. 802.11a is incompatible with the 802.11b and 802.11g wireless standards</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12</a:t>
            </a:fld>
            <a:endParaRPr lang="en-US"/>
          </a:p>
        </p:txBody>
      </p:sp>
    </p:spTree>
    <p:extLst>
      <p:ext uri="{BB962C8B-B14F-4D97-AF65-F5344CB8AC3E}">
        <p14:creationId xmlns:p14="http://schemas.microsoft.com/office/powerpoint/2010/main" val="3645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IEEE 802.11b:</a:t>
            </a:r>
            <a:r>
              <a:rPr lang="en-US" dirty="0" smtClean="0"/>
              <a:t> The 802.11b standard provides for a maximum transmission speed of 11Mbps. However, devices are designed to be backward-compatible with previous 802.11 standards that provided for speeds of 1, 2, and 5.5Mbps. 802.11b uses a 2.4GHz RF range and is compatible with 802.11g</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13</a:t>
            </a:fld>
            <a:endParaRPr lang="en-US"/>
          </a:p>
        </p:txBody>
      </p:sp>
    </p:spTree>
    <p:extLst>
      <p:ext uri="{BB962C8B-B14F-4D97-AF65-F5344CB8AC3E}">
        <p14:creationId xmlns:p14="http://schemas.microsoft.com/office/powerpoint/2010/main" val="1565206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smtClean="0"/>
              <a:t>IEEE </a:t>
            </a:r>
            <a:r>
              <a:rPr lang="en-US" b="1" dirty="0"/>
              <a:t>802.11g:</a:t>
            </a:r>
            <a:r>
              <a:rPr lang="en-US" dirty="0"/>
              <a:t> 802.11g is a popular wireless standard today. 802.11g offers wireless transmission over distances of 150 feet and speeds up to 54Mbps compared with the 11Mbps of the 802.11b standard. Like 802.11b, 802.11g operates in the 2.4GHz range and therefore is compatible with it.</a:t>
            </a:r>
          </a:p>
          <a:p>
            <a:r>
              <a:rPr lang="en-US" b="1" dirty="0"/>
              <a:t>IEEE 802.11n:</a:t>
            </a:r>
            <a:r>
              <a:rPr lang="en-US" dirty="0"/>
              <a:t> The newest of the wireless standards listed in the Network+ objectives is 802.11n. The goal of the 802.11n standard is to significantly increase throughput in both the 2.4GHz and the 5GHz frequency range. The baseline goal of the standard was to reach speeds of 100Mbps, but given the right conditions, it is estimated that the 802.11n speeds might reach a staggering 600Mbps. In practical operation, 802.11n speeds will be much slower.</a:t>
            </a:r>
          </a:p>
          <a:p>
            <a:endParaRPr lang="en-US" dirty="0"/>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14</a:t>
            </a:fld>
            <a:endParaRPr lang="en-US"/>
          </a:p>
        </p:txBody>
      </p:sp>
    </p:spTree>
    <p:extLst>
      <p:ext uri="{BB962C8B-B14F-4D97-AF65-F5344CB8AC3E}">
        <p14:creationId xmlns:p14="http://schemas.microsoft.com/office/powerpoint/2010/main" val="3502708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Consideration</a:t>
            </a:r>
            <a:r>
              <a:rPr lang="en-US" baseline="0" dirty="0"/>
              <a:t> that can be made in network security are threats that it faces. </a:t>
            </a:r>
            <a:r>
              <a:rPr lang="en-US" sz="1200" dirty="0"/>
              <a:t>There are a number of main threats that exist to wireless LANS, these include:</a:t>
            </a:r>
          </a:p>
          <a:p>
            <a:r>
              <a:rPr lang="en-US" sz="1200" dirty="0"/>
              <a:t>Rogue Access Points/Ad-Hoc Networks</a:t>
            </a:r>
          </a:p>
          <a:p>
            <a:r>
              <a:rPr lang="en-US" sz="1200" dirty="0"/>
              <a:t>Denial of Service</a:t>
            </a:r>
          </a:p>
          <a:p>
            <a:r>
              <a:rPr lang="en-US" sz="1200" dirty="0"/>
              <a:t>Configuration Problems (</a:t>
            </a:r>
            <a:r>
              <a:rPr lang="en-US" sz="1200" dirty="0" err="1"/>
              <a:t>Mis</a:t>
            </a:r>
            <a:r>
              <a:rPr lang="en-US" sz="1200" dirty="0"/>
              <a:t>-Configurations/Incomplete Configurations)</a:t>
            </a:r>
          </a:p>
          <a:p>
            <a:r>
              <a:rPr lang="en-US" sz="1200" dirty="0"/>
              <a:t>Passive Capturing</a:t>
            </a:r>
          </a:p>
          <a:p>
            <a:r>
              <a:rPr lang="en-US" sz="1200" dirty="0"/>
              <a:t>Viruses and worms </a:t>
            </a:r>
          </a:p>
          <a:p>
            <a:endParaRPr lang="en-US" dirty="0"/>
          </a:p>
          <a:p>
            <a:r>
              <a:rPr lang="en-US" dirty="0"/>
              <a:t>When creating a security policy</a:t>
            </a:r>
          </a:p>
          <a:p>
            <a:r>
              <a:rPr lang="en-US" dirty="0"/>
              <a:t>Have a clear statement of purpose and scope  </a:t>
            </a:r>
          </a:p>
          <a:p>
            <a:pPr marL="0" indent="0">
              <a:lnSpc>
                <a:spcPct val="150000"/>
              </a:lnSpc>
              <a:buFont typeface="Arial" panose="020B0604020202020204" pitchFamily="34" charset="0"/>
              <a:buNone/>
            </a:pPr>
            <a:r>
              <a:rPr lang="en-US" dirty="0"/>
              <a:t>Provide a clear description of the approval process and the identity of those individual(s) with the authority to inspect and authorize a new access point.</a:t>
            </a:r>
          </a:p>
          <a:p>
            <a:pPr marL="0" indent="0">
              <a:lnSpc>
                <a:spcPct val="150000"/>
              </a:lnSpc>
              <a:buFont typeface="Arial" panose="020B0604020202020204" pitchFamily="34" charset="0"/>
              <a:buNone/>
            </a:pPr>
            <a:r>
              <a:rPr lang="en-US" dirty="0"/>
              <a:t>Access point placement should maximize their performance capability but minimize eavesdropping and malicious activities. </a:t>
            </a:r>
          </a:p>
          <a:p>
            <a:pPr marL="0" indent="0">
              <a:lnSpc>
                <a:spcPct val="150000"/>
              </a:lnSpc>
              <a:buFont typeface="Arial" panose="020B0604020202020204" pitchFamily="34" charset="0"/>
              <a:buNone/>
            </a:pPr>
            <a:r>
              <a:rPr lang="en-US" dirty="0"/>
              <a:t>State the types of systems that may be granted wireless access, the business requirements that justify the provision of wireless access and the appropriate approval procedure.</a:t>
            </a:r>
          </a:p>
          <a:p>
            <a:endParaRPr lang="en-US" dirty="0"/>
          </a:p>
        </p:txBody>
      </p:sp>
      <p:sp>
        <p:nvSpPr>
          <p:cNvPr id="4" name="Slide Number Placeholder 3"/>
          <p:cNvSpPr>
            <a:spLocks noGrp="1"/>
          </p:cNvSpPr>
          <p:nvPr>
            <p:ph type="sldNum" sz="quarter" idx="10"/>
          </p:nvPr>
        </p:nvSpPr>
        <p:spPr/>
        <p:txBody>
          <a:bodyPr/>
          <a:lstStyle/>
          <a:p>
            <a:fld id="{62C2A50E-FDFD-433E-B0A7-CF91D047EC17}" type="slidenum">
              <a:rPr lang="en-US" smtClean="0"/>
              <a:t>15</a:t>
            </a:fld>
            <a:endParaRPr lang="en-US"/>
          </a:p>
        </p:txBody>
      </p:sp>
    </p:spTree>
    <p:extLst>
      <p:ext uri="{BB962C8B-B14F-4D97-AF65-F5344CB8AC3E}">
        <p14:creationId xmlns:p14="http://schemas.microsoft.com/office/powerpoint/2010/main" val="1341500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25635364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246251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2202065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D77A4D-5394-418F-A2B6-8204CAA0D5B5}" type="datetimeFigureOut">
              <a:rPr lang="en-US" smtClean="0"/>
              <a:t>3/14/2019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2989108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D77A4D-5394-418F-A2B6-8204CAA0D5B5}" type="datetimeFigureOut">
              <a:rPr lang="en-US" smtClean="0"/>
              <a:t>3/14/2019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3275576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D77A4D-5394-418F-A2B6-8204CAA0D5B5}" type="datetimeFigureOut">
              <a:rPr lang="en-US" smtClean="0"/>
              <a:t>3/14/2019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33432196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D77A4D-5394-418F-A2B6-8204CAA0D5B5}" type="datetimeFigureOut">
              <a:rPr lang="en-US" smtClean="0"/>
              <a:t>3/14/2019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650619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D77A4D-5394-418F-A2B6-8204CAA0D5B5}" type="datetimeFigureOut">
              <a:rPr lang="en-US" smtClean="0"/>
              <a:t>3/14/2019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509086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D77A4D-5394-418F-A2B6-8204CAA0D5B5}" type="datetimeFigureOut">
              <a:rPr lang="en-US" smtClean="0"/>
              <a:t>3/14/2019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112379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D77A4D-5394-418F-A2B6-8204CAA0D5B5}" type="datetimeFigureOut">
              <a:rPr lang="en-US" smtClean="0"/>
              <a:t>3/14/2019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3430488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094643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389587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318259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458722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15097751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3345261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D77A4D-5394-418F-A2B6-8204CAA0D5B5}" type="datetimeFigureOut">
              <a:rPr lang="en-US" smtClean="0"/>
              <a:t>3/14/2019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3CB213-1EA6-434D-A84E-321F7ADCB72A}" type="slidenum">
              <a:rPr lang="en-US" smtClean="0"/>
              <a:t>‹#›</a:t>
            </a:fld>
            <a:endParaRPr lang="en-US"/>
          </a:p>
        </p:txBody>
      </p:sp>
    </p:spTree>
    <p:extLst>
      <p:ext uri="{BB962C8B-B14F-4D97-AF65-F5344CB8AC3E}">
        <p14:creationId xmlns:p14="http://schemas.microsoft.com/office/powerpoint/2010/main" val="3597937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8D77A4D-5394-418F-A2B6-8204CAA0D5B5}" type="datetimeFigureOut">
              <a:rPr lang="en-US" smtClean="0"/>
              <a:t>3/14/2019</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23CB213-1EA6-434D-A84E-321F7ADCB72A}" type="slidenum">
              <a:rPr lang="en-US" smtClean="0"/>
              <a:t>‹#›</a:t>
            </a:fld>
            <a:endParaRPr lang="en-US"/>
          </a:p>
        </p:txBody>
      </p:sp>
    </p:spTree>
    <p:extLst>
      <p:ext uri="{BB962C8B-B14F-4D97-AF65-F5344CB8AC3E}">
        <p14:creationId xmlns:p14="http://schemas.microsoft.com/office/powerpoint/2010/main" val="38594451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IMPLEMENTING WIRELESS ACCESS FOR MOBILE DEVICES </a:t>
            </a:r>
          </a:p>
        </p:txBody>
      </p:sp>
      <p:sp>
        <p:nvSpPr>
          <p:cNvPr id="3" name="Subtitle 2"/>
          <p:cNvSpPr>
            <a:spLocks noGrp="1"/>
          </p:cNvSpPr>
          <p:nvPr>
            <p:ph type="subTitle" idx="1"/>
          </p:nvPr>
        </p:nvSpPr>
        <p:spPr/>
        <p:txBody>
          <a:bodyPr/>
          <a:lstStyle/>
          <a:p>
            <a:r>
              <a:rPr lang="en-US" dirty="0"/>
              <a:t>ENTERPRISE NETWORKING </a:t>
            </a:r>
          </a:p>
        </p:txBody>
      </p:sp>
    </p:spTree>
    <p:extLst>
      <p:ext uri="{BB962C8B-B14F-4D97-AF65-F5344CB8AC3E}">
        <p14:creationId xmlns:p14="http://schemas.microsoft.com/office/powerpoint/2010/main" val="4106525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470" y="0"/>
            <a:ext cx="10018713" cy="1752599"/>
          </a:xfrm>
        </p:spPr>
        <p:txBody>
          <a:bodyPr/>
          <a:lstStyle/>
          <a:p>
            <a:r>
              <a:rPr lang="en-US" dirty="0"/>
              <a:t>COMMON NETWORK DEVICES </a:t>
            </a:r>
          </a:p>
        </p:txBody>
      </p:sp>
      <p:sp>
        <p:nvSpPr>
          <p:cNvPr id="4" name="TextBox 3"/>
          <p:cNvSpPr txBox="1"/>
          <p:nvPr/>
        </p:nvSpPr>
        <p:spPr>
          <a:xfrm>
            <a:off x="1255594" y="1684952"/>
            <a:ext cx="2593074" cy="3416320"/>
          </a:xfrm>
          <a:prstGeom prst="rect">
            <a:avLst/>
          </a:prstGeom>
          <a:noFill/>
        </p:spPr>
        <p:txBody>
          <a:bodyPr wrap="square" rtlCol="0">
            <a:spAutoFit/>
          </a:bodyPr>
          <a:lstStyle/>
          <a:p>
            <a:r>
              <a:rPr lang="en-US" b="1" dirty="0"/>
              <a:t>DSL Modem</a:t>
            </a:r>
          </a:p>
          <a:p>
            <a:r>
              <a:rPr lang="en-US" dirty="0"/>
              <a:t>This converts digital signals into analogue signals that are suitable for sending over a telephone line. It is usually built into the Internet/broadband router and not normally purchased as a separate component.</a:t>
            </a:r>
          </a:p>
          <a:p>
            <a:endParaRPr lang="en-US" dirty="0"/>
          </a:p>
        </p:txBody>
      </p:sp>
      <p:sp>
        <p:nvSpPr>
          <p:cNvPr id="5" name="Rectangle 4"/>
          <p:cNvSpPr/>
          <p:nvPr/>
        </p:nvSpPr>
        <p:spPr>
          <a:xfrm>
            <a:off x="3848668" y="4177942"/>
            <a:ext cx="2820537" cy="2308324"/>
          </a:xfrm>
          <a:prstGeom prst="rect">
            <a:avLst/>
          </a:prstGeom>
        </p:spPr>
        <p:txBody>
          <a:bodyPr wrap="square">
            <a:spAutoFit/>
          </a:bodyPr>
          <a:lstStyle/>
          <a:p>
            <a:r>
              <a:rPr lang="en-US" b="1" i="0" dirty="0">
                <a:solidFill>
                  <a:srgbClr val="303030"/>
                </a:solidFill>
                <a:effectLst/>
                <a:latin typeface="Gudea"/>
              </a:rPr>
              <a:t>Firewall </a:t>
            </a:r>
            <a:br>
              <a:rPr lang="en-US" b="1" i="0" dirty="0">
                <a:solidFill>
                  <a:srgbClr val="303030"/>
                </a:solidFill>
                <a:effectLst/>
                <a:latin typeface="Gudea"/>
              </a:rPr>
            </a:br>
            <a:endParaRPr lang="en-US" b="1" i="0" dirty="0">
              <a:solidFill>
                <a:srgbClr val="303030"/>
              </a:solidFill>
              <a:effectLst/>
              <a:latin typeface="Gudea"/>
            </a:endParaRPr>
          </a:p>
          <a:p>
            <a:r>
              <a:rPr lang="en-US" b="0" i="0" dirty="0">
                <a:solidFill>
                  <a:srgbClr val="303030"/>
                </a:solidFill>
                <a:effectLst/>
                <a:latin typeface="Gudea"/>
              </a:rPr>
              <a:t>A firewall functions like a router except that it blocks traffic from the external network according to user configured rules.</a:t>
            </a:r>
          </a:p>
        </p:txBody>
      </p:sp>
      <p:sp>
        <p:nvSpPr>
          <p:cNvPr id="6" name="Rectangle 5"/>
          <p:cNvSpPr/>
          <p:nvPr/>
        </p:nvSpPr>
        <p:spPr>
          <a:xfrm>
            <a:off x="6723228" y="1684952"/>
            <a:ext cx="2233684" cy="4801314"/>
          </a:xfrm>
          <a:prstGeom prst="rect">
            <a:avLst/>
          </a:prstGeom>
        </p:spPr>
        <p:txBody>
          <a:bodyPr wrap="square">
            <a:spAutoFit/>
          </a:bodyPr>
          <a:lstStyle/>
          <a:p>
            <a:r>
              <a:rPr lang="en-US" b="1" i="0" dirty="0">
                <a:solidFill>
                  <a:srgbClr val="303030"/>
                </a:solidFill>
                <a:effectLst/>
                <a:latin typeface="Gudea"/>
              </a:rPr>
              <a:t>ICS (Internet Connection Sharing)-</a:t>
            </a:r>
          </a:p>
          <a:p>
            <a:r>
              <a:rPr lang="en-US" b="0" i="0" dirty="0">
                <a:solidFill>
                  <a:srgbClr val="303030"/>
                </a:solidFill>
                <a:effectLst/>
                <a:latin typeface="Gudea"/>
              </a:rPr>
              <a:t>Internet connection sharing allows you to share an Internet connection with other computers on a Local/home Network.</a:t>
            </a:r>
          </a:p>
          <a:p>
            <a:r>
              <a:rPr lang="en-US" b="0" i="0" dirty="0">
                <a:solidFill>
                  <a:srgbClr val="303030"/>
                </a:solidFill>
                <a:effectLst/>
                <a:latin typeface="Gudea"/>
              </a:rPr>
              <a:t>It requires that one computer be designated as the sharing computer (the computer with the Internet connection).</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5775" y="4085609"/>
            <a:ext cx="3214048" cy="3214048"/>
          </a:xfrm>
          <a:prstGeom prst="ellipse">
            <a:avLst/>
          </a:prstGeom>
        </p:spPr>
      </p:pic>
    </p:spTree>
    <p:extLst>
      <p:ext uri="{BB962C8B-B14F-4D97-AF65-F5344CB8AC3E}">
        <p14:creationId xmlns:p14="http://schemas.microsoft.com/office/powerpoint/2010/main" val="2218557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8674" y="1091820"/>
            <a:ext cx="3725839" cy="3139321"/>
          </a:xfrm>
          <a:prstGeom prst="rect">
            <a:avLst/>
          </a:prstGeom>
          <a:noFill/>
        </p:spPr>
        <p:txBody>
          <a:bodyPr wrap="square" rtlCol="0">
            <a:spAutoFit/>
          </a:bodyPr>
          <a:lstStyle/>
          <a:p>
            <a:r>
              <a:rPr lang="en-US" b="1" dirty="0"/>
              <a:t>Network Hub</a:t>
            </a:r>
          </a:p>
          <a:p>
            <a:r>
              <a:rPr lang="en-US" dirty="0"/>
              <a:t>A hub connects two or more computers together (like switch in diagram above).</a:t>
            </a:r>
          </a:p>
          <a:p>
            <a:r>
              <a:rPr lang="en-US" dirty="0"/>
              <a:t>Hubs are effectively multi port repeaters and operate at the physical layer (level one). They do not examine the network traffic. They are being replaced today by the switches.</a:t>
            </a:r>
          </a:p>
          <a:p>
            <a:endParaRPr lang="en-US" dirty="0"/>
          </a:p>
        </p:txBody>
      </p:sp>
      <p:sp>
        <p:nvSpPr>
          <p:cNvPr id="5" name="TextBox 4"/>
          <p:cNvSpPr txBox="1"/>
          <p:nvPr/>
        </p:nvSpPr>
        <p:spPr>
          <a:xfrm>
            <a:off x="6196084" y="2442949"/>
            <a:ext cx="2606722" cy="3425588"/>
          </a:xfrm>
          <a:prstGeom prst="rect">
            <a:avLst/>
          </a:prstGeom>
          <a:noFill/>
        </p:spPr>
        <p:txBody>
          <a:bodyPr wrap="square" rtlCol="0">
            <a:spAutoFit/>
          </a:bodyPr>
          <a:lstStyle/>
          <a:p>
            <a:r>
              <a:rPr lang="en-US" b="1" dirty="0"/>
              <a:t>Network Bridge</a:t>
            </a:r>
          </a:p>
          <a:p>
            <a:r>
              <a:rPr lang="en-US" dirty="0"/>
              <a:t>A bridge connects two network segments together and is a selective repeater. It examines the MAC address of the traffic it sees and learns which network segments contain the various MAC address</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0604" y="3930555"/>
            <a:ext cx="3466530" cy="3251435"/>
          </a:xfrm>
          <a:prstGeom prst="ellipse">
            <a:avLst/>
          </a:prstGeom>
        </p:spPr>
      </p:pic>
    </p:spTree>
    <p:extLst>
      <p:ext uri="{BB962C8B-B14F-4D97-AF65-F5344CB8AC3E}">
        <p14:creationId xmlns:p14="http://schemas.microsoft.com/office/powerpoint/2010/main" val="195278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08078" y="488625"/>
            <a:ext cx="2811439" cy="3970318"/>
          </a:xfrm>
          <a:prstGeom prst="rect">
            <a:avLst/>
          </a:prstGeom>
          <a:noFill/>
        </p:spPr>
        <p:txBody>
          <a:bodyPr wrap="square" rtlCol="0">
            <a:spAutoFit/>
          </a:bodyPr>
          <a:lstStyle/>
          <a:p>
            <a:r>
              <a:rPr lang="en-US" b="1" dirty="0"/>
              <a:t>Routers</a:t>
            </a:r>
          </a:p>
          <a:p>
            <a:r>
              <a:rPr lang="en-US" dirty="0"/>
              <a:t>A router connects networks together. Routers operate at the networking level of the TC protocol stack.</a:t>
            </a:r>
            <a:br>
              <a:rPr lang="en-US" dirty="0"/>
            </a:br>
            <a:r>
              <a:rPr lang="en-US" dirty="0"/>
              <a:t>On Home networks the router is responsible for connecting the home network to the Internet and provides several important networking services like:</a:t>
            </a:r>
          </a:p>
          <a:p>
            <a:r>
              <a:rPr lang="en-US" dirty="0"/>
              <a:t>DHCP</a:t>
            </a:r>
          </a:p>
          <a:p>
            <a:r>
              <a:rPr lang="en-US" dirty="0"/>
              <a:t>DNS</a:t>
            </a:r>
          </a:p>
          <a:p>
            <a:endParaRPr lang="en-US" dirty="0"/>
          </a:p>
        </p:txBody>
      </p:sp>
      <p:sp>
        <p:nvSpPr>
          <p:cNvPr id="6" name="TextBox 5"/>
          <p:cNvSpPr txBox="1"/>
          <p:nvPr/>
        </p:nvSpPr>
        <p:spPr>
          <a:xfrm>
            <a:off x="7315200" y="350126"/>
            <a:ext cx="2374710" cy="4247317"/>
          </a:xfrm>
          <a:prstGeom prst="rect">
            <a:avLst/>
          </a:prstGeom>
          <a:noFill/>
        </p:spPr>
        <p:txBody>
          <a:bodyPr wrap="square" rtlCol="0">
            <a:spAutoFit/>
          </a:bodyPr>
          <a:lstStyle/>
          <a:p>
            <a:r>
              <a:rPr lang="en-US" b="1" dirty="0"/>
              <a:t>Network Switch</a:t>
            </a:r>
          </a:p>
          <a:p>
            <a:r>
              <a:rPr lang="en-US" dirty="0"/>
              <a:t>A switch Connects two or more computers together and used today in preference to a hub or bridge.</a:t>
            </a:r>
          </a:p>
          <a:p>
            <a:r>
              <a:rPr lang="en-US" dirty="0"/>
              <a:t>Like a bridge a switch learns about MAC address connected to each port and will only send data on that port that is addressed to those MAC addresses.</a:t>
            </a:r>
          </a:p>
          <a:p>
            <a:endParaRPr lang="en-US" dirty="0"/>
          </a:p>
          <a:p>
            <a:endParaRPr lang="en-US"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3130" y="4226932"/>
            <a:ext cx="3562463" cy="3284014"/>
          </a:xfrm>
          <a:prstGeom prst="ellipse">
            <a:avLst/>
          </a:prstGeom>
        </p:spPr>
      </p:pic>
    </p:spTree>
    <p:extLst>
      <p:ext uri="{BB962C8B-B14F-4D97-AF65-F5344CB8AC3E}">
        <p14:creationId xmlns:p14="http://schemas.microsoft.com/office/powerpoint/2010/main" val="11434823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COMMON NETWORK DEVICES </a:t>
            </a:r>
            <a:endParaRPr lang="en-US" dirty="0"/>
          </a:p>
        </p:txBody>
      </p:sp>
      <p:sp>
        <p:nvSpPr>
          <p:cNvPr id="3" name="Content Placeholder 2"/>
          <p:cNvSpPr>
            <a:spLocks noGrp="1"/>
          </p:cNvSpPr>
          <p:nvPr>
            <p:ph idx="1"/>
          </p:nvPr>
        </p:nvSpPr>
        <p:spPr>
          <a:xfrm>
            <a:off x="1484311" y="3016155"/>
            <a:ext cx="5953720" cy="2775045"/>
          </a:xfrm>
        </p:spPr>
        <p:txBody>
          <a:bodyPr>
            <a:normAutofit fontScale="92500"/>
          </a:bodyPr>
          <a:lstStyle/>
          <a:p>
            <a:r>
              <a:rPr lang="en-US" b="1" dirty="0"/>
              <a:t>Virtual private network (VPN) access</a:t>
            </a:r>
          </a:p>
          <a:p>
            <a:r>
              <a:rPr lang="en-US" dirty="0"/>
              <a:t>You can configure VPN access requirements on a mobile device. It is critical that all connections to your enterprise environment do so through a VPN, and setting the policies on behalf of the user makes it that much easier for the user to be in compliance with your policies.</a:t>
            </a:r>
          </a:p>
          <a:p>
            <a:endParaRPr lang="en-US" dirty="0"/>
          </a:p>
        </p:txBody>
      </p:sp>
      <p:pic>
        <p:nvPicPr>
          <p:cNvPr id="1026" name="Picture 2" descr="Image result for Virtual private network (VPN) access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8032" y="2538484"/>
            <a:ext cx="4064992" cy="3507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8259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WIRELESS DEVICES AT HOME Vs BUSINESS </a:t>
            </a:r>
          </a:p>
        </p:txBody>
      </p:sp>
      <p:sp>
        <p:nvSpPr>
          <p:cNvPr id="5" name="TextBox 4"/>
          <p:cNvSpPr txBox="1"/>
          <p:nvPr/>
        </p:nvSpPr>
        <p:spPr>
          <a:xfrm>
            <a:off x="4990873" y="3629055"/>
            <a:ext cx="3998794" cy="1477328"/>
          </a:xfrm>
          <a:prstGeom prst="rect">
            <a:avLst/>
          </a:prstGeom>
          <a:noFill/>
        </p:spPr>
        <p:txBody>
          <a:bodyPr wrap="square" rtlCol="0">
            <a:spAutoFit/>
          </a:bodyPr>
          <a:lstStyle/>
          <a:p>
            <a:r>
              <a:rPr lang="en-US" dirty="0"/>
              <a:t>Wireless network devices are implemented into a network based on the size of the network that the user intends </a:t>
            </a:r>
          </a:p>
          <a:p>
            <a:endParaRPr lang="en-US" dirty="0"/>
          </a:p>
        </p:txBody>
      </p:sp>
      <p:sp>
        <p:nvSpPr>
          <p:cNvPr id="6" name="TextBox 5"/>
          <p:cNvSpPr txBox="1"/>
          <p:nvPr/>
        </p:nvSpPr>
        <p:spPr>
          <a:xfrm>
            <a:off x="1440073" y="1928260"/>
            <a:ext cx="3630304" cy="1754326"/>
          </a:xfrm>
          <a:prstGeom prst="rect">
            <a:avLst/>
          </a:prstGeom>
          <a:noFill/>
        </p:spPr>
        <p:txBody>
          <a:bodyPr wrap="square" rtlCol="0">
            <a:spAutoFit/>
          </a:bodyPr>
          <a:lstStyle/>
          <a:p>
            <a:r>
              <a:rPr lang="en-US" dirty="0"/>
              <a:t>While many enterprise devices can be installed in a large home network, a few if any home network devices can fit into a large enterprise network. </a:t>
            </a:r>
          </a:p>
          <a:p>
            <a:endParaRPr lang="en-US" dirty="0"/>
          </a:p>
        </p:txBody>
      </p:sp>
      <p:sp>
        <p:nvSpPr>
          <p:cNvPr id="7" name="TextBox 6"/>
          <p:cNvSpPr txBox="1"/>
          <p:nvPr/>
        </p:nvSpPr>
        <p:spPr>
          <a:xfrm>
            <a:off x="1385482" y="5106383"/>
            <a:ext cx="3739486" cy="1200329"/>
          </a:xfrm>
          <a:prstGeom prst="rect">
            <a:avLst/>
          </a:prstGeom>
          <a:noFill/>
        </p:spPr>
        <p:txBody>
          <a:bodyPr wrap="square" rtlCol="0">
            <a:spAutoFit/>
          </a:bodyPr>
          <a:lstStyle/>
          <a:p>
            <a:r>
              <a:rPr lang="en-US" dirty="0"/>
              <a:t>The cost of a deice is also considered relative to the size of the network it will serve. </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6012" y="3971499"/>
            <a:ext cx="3339814" cy="3333173"/>
          </a:xfrm>
          <a:prstGeom prst="ellipse">
            <a:avLst/>
          </a:prstGeom>
        </p:spPr>
      </p:pic>
    </p:spTree>
    <p:extLst>
      <p:ext uri="{BB962C8B-B14F-4D97-AF65-F5344CB8AC3E}">
        <p14:creationId xmlns:p14="http://schemas.microsoft.com/office/powerpoint/2010/main" val="3192901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42364" y="470820"/>
            <a:ext cx="7598960" cy="707886"/>
          </a:xfrm>
          <a:prstGeom prst="rect">
            <a:avLst/>
          </a:prstGeom>
          <a:noFill/>
        </p:spPr>
        <p:txBody>
          <a:bodyPr wrap="square" rtlCol="0">
            <a:spAutoFit/>
          </a:bodyPr>
          <a:lstStyle/>
          <a:p>
            <a:r>
              <a:rPr lang="en-US" sz="4000" dirty="0"/>
              <a:t>HOME WIRELESS DEVICES </a:t>
            </a:r>
          </a:p>
        </p:txBody>
      </p:sp>
      <p:sp>
        <p:nvSpPr>
          <p:cNvPr id="5" name="TextBox 4"/>
          <p:cNvSpPr txBox="1"/>
          <p:nvPr/>
        </p:nvSpPr>
        <p:spPr>
          <a:xfrm>
            <a:off x="1394914" y="1978925"/>
            <a:ext cx="5500048" cy="2308324"/>
          </a:xfrm>
          <a:prstGeom prst="rect">
            <a:avLst/>
          </a:prstGeom>
          <a:noFill/>
        </p:spPr>
        <p:txBody>
          <a:bodyPr wrap="square" rtlCol="0">
            <a:spAutoFit/>
          </a:bodyPr>
          <a:lstStyle/>
          <a:p>
            <a:r>
              <a:rPr lang="en-US" b="1" dirty="0"/>
              <a:t>Wireless Access Point</a:t>
            </a:r>
          </a:p>
          <a:p>
            <a:r>
              <a:rPr lang="en-US" dirty="0"/>
              <a:t>A wireless access point connects wireless devices to an Ethernet network, and to each other. It effectively does the same job as a hub/switch but for wireless devices. It only services a small area and therefore more suitable for home networks than large enterprise networks </a:t>
            </a:r>
            <a:br>
              <a:rPr lang="en-US" dirty="0"/>
            </a:br>
            <a:endParaRPr lang="en-US" dirty="0"/>
          </a:p>
          <a:p>
            <a:endParaRPr lang="en-US" dirty="0"/>
          </a:p>
        </p:txBody>
      </p:sp>
      <p:sp>
        <p:nvSpPr>
          <p:cNvPr id="6" name="TextBox 5"/>
          <p:cNvSpPr txBox="1"/>
          <p:nvPr/>
        </p:nvSpPr>
        <p:spPr>
          <a:xfrm>
            <a:off x="3032646" y="4287249"/>
            <a:ext cx="5319784" cy="2031325"/>
          </a:xfrm>
          <a:prstGeom prst="rect">
            <a:avLst/>
          </a:prstGeom>
          <a:noFill/>
        </p:spPr>
        <p:txBody>
          <a:bodyPr wrap="square" rtlCol="0">
            <a:spAutoFit/>
          </a:bodyPr>
          <a:lstStyle/>
          <a:p>
            <a:r>
              <a:rPr lang="en-US" b="1" dirty="0"/>
              <a:t>Modem</a:t>
            </a:r>
          </a:p>
          <a:p>
            <a:r>
              <a:rPr lang="en-US" dirty="0"/>
              <a:t>This converts digital signals into analogue signals that are suitable for sending over a telephone line. More often than not the modem only serves one computer or few when inbuilt in a broadband therefore only suable for home networks. </a:t>
            </a:r>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9533" y="4164420"/>
            <a:ext cx="3348251" cy="3227696"/>
          </a:xfrm>
          <a:prstGeom prst="ellipse">
            <a:avLst/>
          </a:prstGeom>
        </p:spPr>
      </p:pic>
    </p:spTree>
    <p:extLst>
      <p:ext uri="{BB962C8B-B14F-4D97-AF65-F5344CB8AC3E}">
        <p14:creationId xmlns:p14="http://schemas.microsoft.com/office/powerpoint/2010/main" val="26400234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6294" y="548635"/>
            <a:ext cx="6841553" cy="707886"/>
          </a:xfrm>
          <a:prstGeom prst="rect">
            <a:avLst/>
          </a:prstGeom>
        </p:spPr>
        <p:txBody>
          <a:bodyPr wrap="none">
            <a:spAutoFit/>
          </a:bodyPr>
          <a:lstStyle/>
          <a:p>
            <a:r>
              <a:rPr lang="en-US" sz="4000" dirty="0"/>
              <a:t>ENTERPRISE WIRELESS DEVICES </a:t>
            </a:r>
          </a:p>
        </p:txBody>
      </p:sp>
      <p:sp>
        <p:nvSpPr>
          <p:cNvPr id="7" name="TextBox 6"/>
          <p:cNvSpPr txBox="1"/>
          <p:nvPr/>
        </p:nvSpPr>
        <p:spPr>
          <a:xfrm>
            <a:off x="1426294" y="1610436"/>
            <a:ext cx="5909481" cy="2308324"/>
          </a:xfrm>
          <a:prstGeom prst="rect">
            <a:avLst/>
          </a:prstGeom>
          <a:noFill/>
        </p:spPr>
        <p:txBody>
          <a:bodyPr wrap="square" rtlCol="0">
            <a:spAutoFit/>
          </a:bodyPr>
          <a:lstStyle/>
          <a:p>
            <a:r>
              <a:rPr lang="en-US" b="1" dirty="0"/>
              <a:t>Wi-Fi Range Extender/Repeater</a:t>
            </a:r>
          </a:p>
          <a:p>
            <a:endParaRPr lang="en-US" b="1" dirty="0"/>
          </a:p>
          <a:p>
            <a:r>
              <a:rPr lang="en-US" dirty="0"/>
              <a:t>Place in range of the existing Wireless network, and it will take the signal from the network and rebroadcast it, thus increasing the range of the network. It helps in extending the reach of the enterprise networks that have large office spaces. Therefore not particularly necessary for a home network. </a:t>
            </a:r>
          </a:p>
        </p:txBody>
      </p:sp>
      <p:sp>
        <p:nvSpPr>
          <p:cNvPr id="8" name="TextBox 7"/>
          <p:cNvSpPr txBox="1"/>
          <p:nvPr/>
        </p:nvSpPr>
        <p:spPr>
          <a:xfrm>
            <a:off x="2320120" y="4435523"/>
            <a:ext cx="5947727" cy="1477328"/>
          </a:xfrm>
          <a:prstGeom prst="rect">
            <a:avLst/>
          </a:prstGeom>
          <a:noFill/>
        </p:spPr>
        <p:txBody>
          <a:bodyPr wrap="square" rtlCol="0">
            <a:spAutoFit/>
          </a:bodyPr>
          <a:lstStyle/>
          <a:p>
            <a:r>
              <a:rPr lang="en-US" b="1" dirty="0"/>
              <a:t>Wide Area Network </a:t>
            </a:r>
          </a:p>
          <a:p>
            <a:r>
              <a:rPr lang="en-US" dirty="0"/>
              <a:t>An enterprise WAN is a corporate network that connects geographically dispersed users areas that could be anywhere in the world. This covers a very large area and unnecessarily expensive for a home network. </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6137" y="4121624"/>
            <a:ext cx="3057099" cy="3091216"/>
          </a:xfrm>
          <a:prstGeom prst="ellipse">
            <a:avLst/>
          </a:prstGeom>
        </p:spPr>
      </p:pic>
    </p:spTree>
    <p:extLst>
      <p:ext uri="{BB962C8B-B14F-4D97-AF65-F5344CB8AC3E}">
        <p14:creationId xmlns:p14="http://schemas.microsoft.com/office/powerpoint/2010/main" val="1326406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WIRELESS NETWORKING WORKS</a:t>
            </a:r>
          </a:p>
        </p:txBody>
      </p:sp>
      <p:sp>
        <p:nvSpPr>
          <p:cNvPr id="4" name="TextBox 3"/>
          <p:cNvSpPr txBox="1"/>
          <p:nvPr/>
        </p:nvSpPr>
        <p:spPr>
          <a:xfrm>
            <a:off x="1294027" y="2141064"/>
            <a:ext cx="4339988" cy="1477328"/>
          </a:xfrm>
          <a:prstGeom prst="rect">
            <a:avLst/>
          </a:prstGeom>
          <a:noFill/>
        </p:spPr>
        <p:txBody>
          <a:bodyPr wrap="square" rtlCol="0">
            <a:spAutoFit/>
          </a:bodyPr>
          <a:lstStyle/>
          <a:p>
            <a:r>
              <a:rPr lang="en-US" dirty="0"/>
              <a:t>Radio waves are used in a wireless network just as they are used in televisions, mobile phones, and radios. Communication in a wireless network is very similar to two way radio communication.</a:t>
            </a:r>
          </a:p>
        </p:txBody>
      </p:sp>
      <p:sp>
        <p:nvSpPr>
          <p:cNvPr id="5" name="TextBox 4"/>
          <p:cNvSpPr txBox="1"/>
          <p:nvPr/>
        </p:nvSpPr>
        <p:spPr>
          <a:xfrm>
            <a:off x="1857349" y="3915727"/>
            <a:ext cx="4312692" cy="1754326"/>
          </a:xfrm>
          <a:prstGeom prst="rect">
            <a:avLst/>
          </a:prstGeom>
          <a:noFill/>
        </p:spPr>
        <p:txBody>
          <a:bodyPr wrap="square" rtlCol="0">
            <a:spAutoFit/>
          </a:bodyPr>
          <a:lstStyle/>
          <a:p>
            <a:r>
              <a:rPr lang="en-US" dirty="0"/>
              <a:t>Basically, first a computers wireless adapter changes the data into radio signals and then transmits these signals through the use of an antenna. Then a wireless router receives the signal and decodes it. </a:t>
            </a:r>
          </a:p>
        </p:txBody>
      </p:sp>
      <p:sp>
        <p:nvSpPr>
          <p:cNvPr id="6" name="TextBox 5"/>
          <p:cNvSpPr txBox="1"/>
          <p:nvPr/>
        </p:nvSpPr>
        <p:spPr>
          <a:xfrm>
            <a:off x="6493667" y="2438399"/>
            <a:ext cx="4685731" cy="1477328"/>
          </a:xfrm>
          <a:prstGeom prst="rect">
            <a:avLst/>
          </a:prstGeom>
          <a:noFill/>
        </p:spPr>
        <p:txBody>
          <a:bodyPr wrap="square" rtlCol="0">
            <a:spAutoFit/>
          </a:bodyPr>
          <a:lstStyle/>
          <a:p>
            <a:r>
              <a:rPr lang="en-US" dirty="0"/>
              <a:t> It then sends the information through a wired Ethernet connection to the internet. This procedure also works backwards in which the router receives information from the internet and sends it to the computer.</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30604" y="3930555"/>
            <a:ext cx="3466530" cy="3251435"/>
          </a:xfrm>
          <a:prstGeom prst="ellipse">
            <a:avLst/>
          </a:prstGeom>
        </p:spPr>
      </p:pic>
    </p:spTree>
    <p:extLst>
      <p:ext uri="{BB962C8B-B14F-4D97-AF65-F5344CB8AC3E}">
        <p14:creationId xmlns:p14="http://schemas.microsoft.com/office/powerpoint/2010/main" val="1239849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85091" y="990221"/>
            <a:ext cx="3766782" cy="2308324"/>
          </a:xfrm>
          <a:prstGeom prst="rect">
            <a:avLst/>
          </a:prstGeom>
          <a:noFill/>
        </p:spPr>
        <p:txBody>
          <a:bodyPr wrap="square" rtlCol="0">
            <a:spAutoFit/>
          </a:bodyPr>
          <a:lstStyle/>
          <a:p>
            <a:r>
              <a:rPr lang="en-US" dirty="0"/>
              <a:t>The process of sending and receiving radio signals through wireless networks involves two devices, the transmitter and the receiver. The receiver picks up the waves with its antenna or aerial and turns the electric signal back into sound where it can be heard.</a:t>
            </a:r>
          </a:p>
        </p:txBody>
      </p:sp>
      <p:sp>
        <p:nvSpPr>
          <p:cNvPr id="5" name="TextBox 4"/>
          <p:cNvSpPr txBox="1"/>
          <p:nvPr/>
        </p:nvSpPr>
        <p:spPr>
          <a:xfrm>
            <a:off x="2374710" y="3903260"/>
            <a:ext cx="3930556" cy="2031325"/>
          </a:xfrm>
          <a:prstGeom prst="rect">
            <a:avLst/>
          </a:prstGeom>
          <a:noFill/>
        </p:spPr>
        <p:txBody>
          <a:bodyPr wrap="square" rtlCol="0">
            <a:spAutoFit/>
          </a:bodyPr>
          <a:lstStyle/>
          <a:p>
            <a:r>
              <a:rPr lang="en-US" dirty="0"/>
              <a:t>To transmit sound by radio, the transmitter adds a high frequency carrier wave to the sound signal. This makes the amplitude of the carrier wave change, but the frequency stays the same. This is called Amplitude Modulation. </a:t>
            </a:r>
          </a:p>
        </p:txBody>
      </p:sp>
      <p:sp>
        <p:nvSpPr>
          <p:cNvPr id="6" name="TextBox 5"/>
          <p:cNvSpPr txBox="1"/>
          <p:nvPr/>
        </p:nvSpPr>
        <p:spPr>
          <a:xfrm>
            <a:off x="6496334" y="1405719"/>
            <a:ext cx="4039738" cy="1477328"/>
          </a:xfrm>
          <a:prstGeom prst="rect">
            <a:avLst/>
          </a:prstGeom>
          <a:noFill/>
        </p:spPr>
        <p:txBody>
          <a:bodyPr wrap="square" rtlCol="0">
            <a:spAutoFit/>
          </a:bodyPr>
          <a:lstStyle/>
          <a:p>
            <a:r>
              <a:rPr lang="en-US" dirty="0"/>
              <a:t>This form of modulation produces frequencies which are the ‘sum and the difference’ of the carrier and modulation frequencies. These frequencies are sometimes called sidebands.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6012" y="3971499"/>
            <a:ext cx="3339814" cy="3333173"/>
          </a:xfrm>
          <a:prstGeom prst="ellipse">
            <a:avLst/>
          </a:prstGeom>
        </p:spPr>
      </p:pic>
    </p:spTree>
    <p:extLst>
      <p:ext uri="{BB962C8B-B14F-4D97-AF65-F5344CB8AC3E}">
        <p14:creationId xmlns:p14="http://schemas.microsoft.com/office/powerpoint/2010/main" val="3696792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WIRELESS NETWORKING STANDARDS</a:t>
            </a:r>
          </a:p>
        </p:txBody>
      </p:sp>
      <p:sp>
        <p:nvSpPr>
          <p:cNvPr id="4" name="TextBox 3"/>
          <p:cNvSpPr txBox="1"/>
          <p:nvPr/>
        </p:nvSpPr>
        <p:spPr>
          <a:xfrm>
            <a:off x="1252927" y="1896701"/>
            <a:ext cx="10481480" cy="646331"/>
          </a:xfrm>
          <a:prstGeom prst="rect">
            <a:avLst/>
          </a:prstGeom>
          <a:noFill/>
        </p:spPr>
        <p:txBody>
          <a:bodyPr wrap="square" rtlCol="0">
            <a:spAutoFit/>
          </a:bodyPr>
          <a:lstStyle/>
          <a:p>
            <a:r>
              <a:rPr lang="en-US" dirty="0"/>
              <a:t>802.11 represents the IEEE designation for wireless networking. Several wireless networking specifications exist under the 802.11 banner.</a:t>
            </a:r>
          </a:p>
        </p:txBody>
      </p:sp>
      <p:sp>
        <p:nvSpPr>
          <p:cNvPr id="5" name="TextBox 4"/>
          <p:cNvSpPr txBox="1"/>
          <p:nvPr/>
        </p:nvSpPr>
        <p:spPr>
          <a:xfrm>
            <a:off x="1484311" y="2756847"/>
            <a:ext cx="2756849" cy="3139321"/>
          </a:xfrm>
          <a:prstGeom prst="rect">
            <a:avLst/>
          </a:prstGeom>
          <a:noFill/>
        </p:spPr>
        <p:txBody>
          <a:bodyPr wrap="square" rtlCol="0">
            <a:spAutoFit/>
          </a:bodyPr>
          <a:lstStyle/>
          <a:p>
            <a:r>
              <a:rPr lang="en-US" b="1" dirty="0"/>
              <a:t>IEEE 802.11:</a:t>
            </a:r>
            <a:r>
              <a:rPr lang="en-US" dirty="0"/>
              <a:t> There were actually two variations on the initial 802.11 wireless standard. Both offered 1 or 2Mbps transmission speeds and the same RF of 2.4GHz. The difference between the two was in how data traveled through the RF media. One used FHSS, and the other used DSSS.</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3130" y="4226932"/>
            <a:ext cx="3562463" cy="3284014"/>
          </a:xfrm>
          <a:prstGeom prst="ellipse">
            <a:avLst/>
          </a:prstGeom>
        </p:spPr>
      </p:pic>
    </p:spTree>
    <p:extLst>
      <p:ext uri="{BB962C8B-B14F-4D97-AF65-F5344CB8AC3E}">
        <p14:creationId xmlns:p14="http://schemas.microsoft.com/office/powerpoint/2010/main" val="667162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9028" y="321860"/>
            <a:ext cx="10018713" cy="1752599"/>
          </a:xfrm>
        </p:spPr>
        <p:txBody>
          <a:bodyPr/>
          <a:lstStyle/>
          <a:p>
            <a:r>
              <a:rPr lang="en-US" dirty="0" smtClean="0"/>
              <a:t>WIRELESS NETWORK STANDARDS </a:t>
            </a:r>
            <a:endParaRPr lang="en-US" dirty="0"/>
          </a:p>
        </p:txBody>
      </p:sp>
      <p:sp>
        <p:nvSpPr>
          <p:cNvPr id="3" name="Content Placeholder 2"/>
          <p:cNvSpPr>
            <a:spLocks noGrp="1"/>
          </p:cNvSpPr>
          <p:nvPr>
            <p:ph idx="1"/>
          </p:nvPr>
        </p:nvSpPr>
        <p:spPr>
          <a:xfrm>
            <a:off x="2398711" y="2641980"/>
            <a:ext cx="6267617" cy="3640540"/>
          </a:xfrm>
        </p:spPr>
        <p:txBody>
          <a:bodyPr/>
          <a:lstStyle/>
          <a:p>
            <a:r>
              <a:rPr lang="en-US" b="1" dirty="0"/>
              <a:t>IEEE 802.11a:</a:t>
            </a:r>
            <a:r>
              <a:rPr lang="en-US" dirty="0"/>
              <a:t> In terms of speed, the 802.11a standard was far ahead of the original 802.11 standards. 802.11a specified speeds of up to 54Mbps in the 5GHz band, but most commonly, communication takes place at 6Mbps, 12Mbps, or 24Mbps. 802.11a is incompatible with the 802.11b and 802.11g wireless standards</a:t>
            </a:r>
            <a:r>
              <a:rPr lang="en-US" dirty="0" smtClean="0"/>
              <a:t>.</a:t>
            </a:r>
          </a:p>
          <a:p>
            <a:endParaRPr lang="en-US" dirty="0" smtClean="0"/>
          </a:p>
          <a:p>
            <a:endParaRPr lang="en-US" dirty="0"/>
          </a:p>
          <a:p>
            <a:endParaRPr lang="en-US" dirty="0"/>
          </a:p>
        </p:txBody>
      </p:sp>
      <p:pic>
        <p:nvPicPr>
          <p:cNvPr id="2054" name="Picture 6" descr="Image result for Virtual private network (VPN) access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6328" y="2374709"/>
            <a:ext cx="3261815" cy="3398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6618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WIRELESS NETWORK STANDARDS </a:t>
            </a:r>
            <a:endParaRPr lang="en-US" dirty="0"/>
          </a:p>
        </p:txBody>
      </p:sp>
      <p:sp>
        <p:nvSpPr>
          <p:cNvPr id="3" name="Content Placeholder 2"/>
          <p:cNvSpPr>
            <a:spLocks noGrp="1"/>
          </p:cNvSpPr>
          <p:nvPr>
            <p:ph idx="1"/>
          </p:nvPr>
        </p:nvSpPr>
        <p:spPr>
          <a:xfrm>
            <a:off x="1484310" y="2674961"/>
            <a:ext cx="6554221" cy="3116239"/>
          </a:xfrm>
        </p:spPr>
        <p:txBody>
          <a:bodyPr/>
          <a:lstStyle/>
          <a:p>
            <a:r>
              <a:rPr lang="en-US" b="1" dirty="0"/>
              <a:t>IEEE 802.11b:</a:t>
            </a:r>
            <a:r>
              <a:rPr lang="en-US" dirty="0"/>
              <a:t> The 802.11b standard provides for a maximum transmission speed of 11Mbps. However, devices are designed to be backward-compatible with previous 802.11 standards that provided for speeds of 1, 2, and 5.5Mbps. 802.11b uses a 2.4GHz RF range and is compatible with 802.11g</a:t>
            </a:r>
          </a:p>
          <a:p>
            <a:endParaRPr lang="en-US" dirty="0"/>
          </a:p>
        </p:txBody>
      </p:sp>
      <p:pic>
        <p:nvPicPr>
          <p:cNvPr id="3074" name="Picture 2" descr="Image result for Virtual private network (VPN) access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5702" y="2674961"/>
            <a:ext cx="3998794" cy="3234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085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787857" y="4104102"/>
            <a:ext cx="4162567" cy="2585323"/>
          </a:xfrm>
          <a:prstGeom prst="rect">
            <a:avLst/>
          </a:prstGeom>
          <a:noFill/>
        </p:spPr>
        <p:txBody>
          <a:bodyPr wrap="square" rtlCol="0">
            <a:spAutoFit/>
          </a:bodyPr>
          <a:lstStyle/>
          <a:p>
            <a:r>
              <a:rPr lang="en-US" b="1" dirty="0"/>
              <a:t>IEEE 802.11g:</a:t>
            </a:r>
            <a:r>
              <a:rPr lang="en-US" dirty="0"/>
              <a:t> 802.11g is a popular wireless standard today. 802.11g offers wireless transmission over distances of 150 feet and speeds up to 54Mbps compared with the 11Mbps of the 802.11b standard. Like 802.11b, 802.11g operates in the 2.4GHz range and therefore is compatible with it.</a:t>
            </a:r>
          </a:p>
          <a:p>
            <a:endParaRPr lang="en-US" dirty="0"/>
          </a:p>
        </p:txBody>
      </p:sp>
      <p:sp>
        <p:nvSpPr>
          <p:cNvPr id="8" name="TextBox 7"/>
          <p:cNvSpPr txBox="1"/>
          <p:nvPr/>
        </p:nvSpPr>
        <p:spPr>
          <a:xfrm>
            <a:off x="1787857" y="0"/>
            <a:ext cx="3862316" cy="4247317"/>
          </a:xfrm>
          <a:prstGeom prst="rect">
            <a:avLst/>
          </a:prstGeom>
          <a:noFill/>
        </p:spPr>
        <p:txBody>
          <a:bodyPr wrap="square" rtlCol="0">
            <a:spAutoFit/>
          </a:bodyPr>
          <a:lstStyle/>
          <a:p>
            <a:r>
              <a:rPr lang="en-US" b="1" dirty="0"/>
              <a:t>IEEE 802.11n:</a:t>
            </a:r>
            <a:r>
              <a:rPr lang="en-US" dirty="0"/>
              <a:t> The newest of the wireless standards listed in the Network+ objectives is 802.11n. The goal of the 802.11n standard is to significantly increase throughput in both the 2.4GHz and the 5GHz frequency range. The baseline goal of the standard was to reach speeds of 100Mbps, but given the right conditions, it is estimated that the 802.11n speeds might reach a staggering 600Mbps. In practical operation, 802.11n speeds will be much slower.</a:t>
            </a:r>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91368" y="4104102"/>
            <a:ext cx="3562463" cy="3284014"/>
          </a:xfrm>
          <a:prstGeom prst="ellipse">
            <a:avLst/>
          </a:prstGeom>
        </p:spPr>
      </p:pic>
    </p:spTree>
    <p:extLst>
      <p:ext uri="{BB962C8B-B14F-4D97-AF65-F5344CB8AC3E}">
        <p14:creationId xmlns:p14="http://schemas.microsoft.com/office/powerpoint/2010/main" val="1270577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8451" y="242295"/>
            <a:ext cx="10515600" cy="1325563"/>
          </a:xfrm>
        </p:spPr>
        <p:txBody>
          <a:bodyPr/>
          <a:lstStyle/>
          <a:p>
            <a:r>
              <a:rPr lang="en-US" dirty="0"/>
              <a:t>SECURITY CONSIDERATIONS AND POLICY </a:t>
            </a:r>
          </a:p>
        </p:txBody>
      </p:sp>
      <p:sp>
        <p:nvSpPr>
          <p:cNvPr id="3" name="Content Placeholder 2"/>
          <p:cNvSpPr>
            <a:spLocks noGrp="1"/>
          </p:cNvSpPr>
          <p:nvPr>
            <p:ph idx="1"/>
          </p:nvPr>
        </p:nvSpPr>
        <p:spPr>
          <a:xfrm>
            <a:off x="1343167" y="1825625"/>
            <a:ext cx="3842982" cy="4351338"/>
          </a:xfrm>
        </p:spPr>
        <p:txBody>
          <a:bodyPr/>
          <a:lstStyle/>
          <a:p>
            <a:pPr marL="0" indent="0">
              <a:buNone/>
            </a:pPr>
            <a:r>
              <a:rPr lang="en-US" sz="1800" dirty="0"/>
              <a:t>There are a number of main threats that exist to wireless LANS, these include:</a:t>
            </a:r>
          </a:p>
          <a:p>
            <a:r>
              <a:rPr lang="en-US" sz="1800" dirty="0"/>
              <a:t>Rogue Access Points/Ad-Hoc Networks</a:t>
            </a:r>
          </a:p>
          <a:p>
            <a:r>
              <a:rPr lang="en-US" sz="1800" dirty="0"/>
              <a:t>Denial of Service</a:t>
            </a:r>
          </a:p>
          <a:p>
            <a:r>
              <a:rPr lang="en-US" sz="1800" dirty="0"/>
              <a:t>Configuration Problems (</a:t>
            </a:r>
            <a:r>
              <a:rPr lang="en-US" sz="1800" dirty="0" err="1"/>
              <a:t>Mis</a:t>
            </a:r>
            <a:r>
              <a:rPr lang="en-US" sz="1800" dirty="0"/>
              <a:t>-Configurations/Incomplete Configurations)</a:t>
            </a:r>
          </a:p>
          <a:p>
            <a:r>
              <a:rPr lang="en-US" sz="1800" dirty="0"/>
              <a:t>Passive Capturing</a:t>
            </a:r>
          </a:p>
          <a:p>
            <a:r>
              <a:rPr lang="en-US" sz="1800" dirty="0"/>
              <a:t>Viruses and worms </a:t>
            </a:r>
          </a:p>
          <a:p>
            <a:pPr marL="0" indent="0">
              <a:buNone/>
            </a:pPr>
            <a:endParaRPr lang="en-US" dirty="0"/>
          </a:p>
        </p:txBody>
      </p:sp>
      <p:sp>
        <p:nvSpPr>
          <p:cNvPr id="4" name="TextBox 3"/>
          <p:cNvSpPr txBox="1"/>
          <p:nvPr/>
        </p:nvSpPr>
        <p:spPr>
          <a:xfrm>
            <a:off x="5773002" y="1825625"/>
            <a:ext cx="5580797" cy="4939814"/>
          </a:xfrm>
          <a:prstGeom prst="rect">
            <a:avLst/>
          </a:prstGeom>
          <a:noFill/>
        </p:spPr>
        <p:txBody>
          <a:bodyPr wrap="square" rtlCol="0">
            <a:spAutoFit/>
          </a:bodyPr>
          <a:lstStyle/>
          <a:p>
            <a:r>
              <a:rPr lang="en-US" dirty="0"/>
              <a:t>When creating a security policy</a:t>
            </a:r>
          </a:p>
          <a:p>
            <a:pPr marL="285750" indent="-285750">
              <a:lnSpc>
                <a:spcPct val="150000"/>
              </a:lnSpc>
              <a:buFont typeface="Arial" panose="020B0604020202020204" pitchFamily="34" charset="0"/>
              <a:buChar char="•"/>
            </a:pPr>
            <a:r>
              <a:rPr lang="en-US" dirty="0"/>
              <a:t>Have a clear statement of purpose and scope  </a:t>
            </a:r>
          </a:p>
          <a:p>
            <a:pPr marL="285750" indent="-285750">
              <a:lnSpc>
                <a:spcPct val="150000"/>
              </a:lnSpc>
              <a:buFont typeface="Arial" panose="020B0604020202020204" pitchFamily="34" charset="0"/>
              <a:buChar char="•"/>
            </a:pPr>
            <a:r>
              <a:rPr lang="en-US" dirty="0"/>
              <a:t>Provide a clear description of the approval process and the identity of those individual(s) with the authority to inspect and authorize a new access point.</a:t>
            </a:r>
          </a:p>
          <a:p>
            <a:pPr marL="285750" indent="-285750">
              <a:lnSpc>
                <a:spcPct val="150000"/>
              </a:lnSpc>
              <a:buFont typeface="Arial" panose="020B0604020202020204" pitchFamily="34" charset="0"/>
              <a:buChar char="•"/>
            </a:pPr>
            <a:r>
              <a:rPr lang="en-US" dirty="0"/>
              <a:t>Access point placement should maximize their performance capability but minimize eavesdropping and malicious activities. </a:t>
            </a:r>
          </a:p>
          <a:p>
            <a:pPr marL="285750" indent="-285750">
              <a:lnSpc>
                <a:spcPct val="150000"/>
              </a:lnSpc>
              <a:buFont typeface="Arial" panose="020B0604020202020204" pitchFamily="34" charset="0"/>
              <a:buChar char="•"/>
            </a:pPr>
            <a:r>
              <a:rPr lang="en-US" dirty="0"/>
              <a:t>State the types of systems that may be granted wireless access, the business requirements that justify the provision of wireless access and the appropriate approval procedure.</a:t>
            </a:r>
          </a:p>
        </p:txBody>
      </p:sp>
    </p:spTree>
    <p:extLst>
      <p:ext uri="{BB962C8B-B14F-4D97-AF65-F5344CB8AC3E}">
        <p14:creationId xmlns:p14="http://schemas.microsoft.com/office/powerpoint/2010/main" val="1917217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normAutofit fontScale="92500" lnSpcReduction="20000"/>
          </a:bodyPr>
          <a:lstStyle/>
          <a:p>
            <a:r>
              <a:rPr lang="en-US" dirty="0"/>
              <a:t>A. Harris, M., &amp; P. Patten, K. (2014). Mobile device security considerations for small-and medium-sized enterprise business mobility. </a:t>
            </a:r>
            <a:r>
              <a:rPr lang="en-US" i="1" dirty="0"/>
              <a:t>Information Management &amp; Computer Security</a:t>
            </a:r>
            <a:r>
              <a:rPr lang="en-US" dirty="0"/>
              <a:t>, </a:t>
            </a:r>
            <a:r>
              <a:rPr lang="en-US" i="1" dirty="0"/>
              <a:t>22</a:t>
            </a:r>
            <a:r>
              <a:rPr lang="en-US" dirty="0"/>
              <a:t>(1), 97-114.</a:t>
            </a:r>
          </a:p>
          <a:p>
            <a:r>
              <a:rPr lang="en-US" dirty="0" err="1"/>
              <a:t>Choyi</a:t>
            </a:r>
            <a:r>
              <a:rPr lang="en-US" dirty="0"/>
              <a:t>, V. K., &amp; </a:t>
            </a:r>
            <a:r>
              <a:rPr lang="en-US" dirty="0" err="1"/>
              <a:t>Vinokurov</a:t>
            </a:r>
            <a:r>
              <a:rPr lang="en-US" dirty="0"/>
              <a:t>, D. (2012). </a:t>
            </a:r>
            <a:r>
              <a:rPr lang="en-US" i="1" dirty="0"/>
              <a:t>U.S. Patent No. 8,191,106</a:t>
            </a:r>
            <a:r>
              <a:rPr lang="en-US" dirty="0"/>
              <a:t>. Washington, DC: U.S. Patent and Trademark Office.</a:t>
            </a:r>
          </a:p>
          <a:p>
            <a:r>
              <a:rPr lang="en-US" dirty="0"/>
              <a:t>Garg, V. (2010). </a:t>
            </a:r>
            <a:r>
              <a:rPr lang="en-US" i="1" dirty="0"/>
              <a:t>Wireless communications &amp; networking</a:t>
            </a:r>
            <a:r>
              <a:rPr lang="en-US" dirty="0"/>
              <a:t>. Elsevier.</a:t>
            </a:r>
          </a:p>
          <a:p>
            <a:r>
              <a:rPr lang="en-US" dirty="0" err="1"/>
              <a:t>Bernardos</a:t>
            </a:r>
            <a:r>
              <a:rPr lang="en-US" dirty="0"/>
              <a:t>, C. J., De La Oliva, A., Serrano, P., </a:t>
            </a:r>
            <a:r>
              <a:rPr lang="en-US" dirty="0" err="1"/>
              <a:t>Banchs</a:t>
            </a:r>
            <a:r>
              <a:rPr lang="en-US" dirty="0"/>
              <a:t>, A., Contreras, L. M., </a:t>
            </a:r>
            <a:r>
              <a:rPr lang="en-US" dirty="0" err="1"/>
              <a:t>Jin</a:t>
            </a:r>
            <a:r>
              <a:rPr lang="en-US" dirty="0"/>
              <a:t>, H., &amp; </a:t>
            </a:r>
            <a:r>
              <a:rPr lang="en-US" dirty="0" err="1"/>
              <a:t>Zúñiga</a:t>
            </a:r>
            <a:r>
              <a:rPr lang="en-US" dirty="0"/>
              <a:t>, J. C. (2014). An architecture for software defined wireless networking. </a:t>
            </a:r>
            <a:r>
              <a:rPr lang="en-US" i="1" dirty="0"/>
              <a:t>IEEE Wireless Communications Magazine</a:t>
            </a:r>
            <a:r>
              <a:rPr lang="en-US" dirty="0"/>
              <a:t>, </a:t>
            </a:r>
            <a:r>
              <a:rPr lang="en-US" i="1" dirty="0"/>
              <a:t>21</a:t>
            </a:r>
            <a:r>
              <a:rPr lang="en-US" dirty="0"/>
              <a:t>(3), 52-61.</a:t>
            </a:r>
          </a:p>
          <a:p>
            <a:endParaRPr lang="en-US" dirty="0"/>
          </a:p>
        </p:txBody>
      </p:sp>
    </p:spTree>
    <p:extLst>
      <p:ext uri="{BB962C8B-B14F-4D97-AF65-F5344CB8AC3E}">
        <p14:creationId xmlns:p14="http://schemas.microsoft.com/office/powerpoint/2010/main" val="37237463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191</TotalTime>
  <Words>1318</Words>
  <Application>Microsoft Office PowerPoint</Application>
  <PresentationFormat>Widescreen</PresentationFormat>
  <Paragraphs>149</Paragraphs>
  <Slides>16</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Corbel</vt:lpstr>
      <vt:lpstr>Gudea</vt:lpstr>
      <vt:lpstr>Parallax</vt:lpstr>
      <vt:lpstr>IMPLEMENTING WIRELESS ACCESS FOR MOBILE DEVICES </vt:lpstr>
      <vt:lpstr>COMMON NETWORK DEVICES </vt:lpstr>
      <vt:lpstr>PowerPoint Presentation</vt:lpstr>
      <vt:lpstr>PowerPoint Presentation</vt:lpstr>
      <vt:lpstr>COMMON NETWORK DEVICES </vt:lpstr>
      <vt:lpstr>WIRELESS DEVICES AT HOME Vs BUSINESS </vt:lpstr>
      <vt:lpstr>PowerPoint Presentation</vt:lpstr>
      <vt:lpstr>PowerPoint Presentation</vt:lpstr>
      <vt:lpstr>HOW WIRELESS NETWORKING WORKS</vt:lpstr>
      <vt:lpstr>PowerPoint Presentation</vt:lpstr>
      <vt:lpstr>WIRELESS NETWORKING STANDARDS</vt:lpstr>
      <vt:lpstr>WIRELESS NETWORK STANDARDS </vt:lpstr>
      <vt:lpstr>WIRELESS NETWORK STANDARDS </vt:lpstr>
      <vt:lpstr>PowerPoint Presentation</vt:lpstr>
      <vt:lpstr>SECURITY CONSIDERATIONS AND POLICY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IMPLEMENTING WIRELESS ACCESS FOR MOBILE DEVICES</dc:title>
  <dc:creator>LACTOR ANTRAX</dc:creator>
  <cp:lastModifiedBy>Windows User</cp:lastModifiedBy>
  <cp:revision>32</cp:revision>
  <dcterms:created xsi:type="dcterms:W3CDTF">2019-03-14T10:38:57Z</dcterms:created>
  <dcterms:modified xsi:type="dcterms:W3CDTF">2019-03-14T18:46:14Z</dcterms:modified>
</cp:coreProperties>
</file>